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59" r:id="rId4"/>
    <p:sldId id="262" r:id="rId5"/>
    <p:sldId id="263" r:id="rId6"/>
    <p:sldId id="261" r:id="rId7"/>
    <p:sldId id="267" r:id="rId8"/>
    <p:sldId id="268" r:id="rId9"/>
    <p:sldId id="266" r:id="rId10"/>
    <p:sldId id="269" r:id="rId11"/>
    <p:sldId id="260" r:id="rId12"/>
    <p:sldId id="264" r:id="rId13"/>
    <p:sldId id="265" r:id="rId14"/>
    <p:sldId id="271" r:id="rId15"/>
    <p:sldId id="272" r:id="rId16"/>
    <p:sldId id="270" r:id="rId17"/>
    <p:sldId id="273" r:id="rId18"/>
    <p:sldId id="274" r:id="rId19"/>
    <p:sldId id="278" r:id="rId20"/>
    <p:sldId id="275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7" r:id="rId29"/>
    <p:sldId id="286" r:id="rId30"/>
    <p:sldId id="276" r:id="rId3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128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GC:20%20EICF:40%20EICF%202016:WORLD%20CONFERENCES%20IN%20INVESTMENT%20CASTING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bg1"/>
                </a:solidFill>
              </a:defRPr>
            </a:pPr>
            <a:r>
              <a:rPr lang="es-ES">
                <a:solidFill>
                  <a:schemeClr val="bg1"/>
                </a:solidFill>
              </a:rPr>
              <a:t>Number</a:t>
            </a:r>
            <a:r>
              <a:rPr lang="es-ES" baseline="0">
                <a:solidFill>
                  <a:schemeClr val="bg1"/>
                </a:solidFill>
              </a:rPr>
              <a:t> of WCIC as per lead Organization</a:t>
            </a:r>
            <a:endParaRPr lang="es-ES">
              <a:solidFill>
                <a:schemeClr val="bg1"/>
              </a:solidFill>
            </a:endParaRPr>
          </a:p>
        </c:rich>
      </c:tx>
      <c:layout/>
      <c:overlay val="0"/>
      <c:spPr>
        <a:solidFill>
          <a:schemeClr val="tx2">
            <a:lumMod val="60000"/>
            <a:lumOff val="40000"/>
          </a:schemeClr>
        </a:solidFill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WCIC ORGANIZED</c:v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8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Hoja1!$N$12:$N$15</c:f>
              <c:strCache>
                <c:ptCount val="4"/>
                <c:pt idx="0">
                  <c:v>EICF</c:v>
                </c:pt>
                <c:pt idx="1">
                  <c:v>BICTA</c:v>
                </c:pt>
                <c:pt idx="2">
                  <c:v>ICI</c:v>
                </c:pt>
                <c:pt idx="3">
                  <c:v>JFS</c:v>
                </c:pt>
              </c:strCache>
            </c:strRef>
          </c:cat>
          <c:val>
            <c:numRef>
              <c:f>Hoja1!$O$12:$O$15</c:f>
              <c:numCache>
                <c:formatCode>General</c:formatCode>
                <c:ptCount val="4"/>
                <c:pt idx="0">
                  <c:v>6.0</c:v>
                </c:pt>
                <c:pt idx="1">
                  <c:v>3.0</c:v>
                </c:pt>
                <c:pt idx="2">
                  <c:v>3.0</c:v>
                </c:pt>
                <c:pt idx="3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45036440"/>
        <c:axId val="2145039384"/>
        <c:axId val="0"/>
      </c:bar3DChart>
      <c:catAx>
        <c:axId val="2145036440"/>
        <c:scaling>
          <c:orientation val="minMax"/>
        </c:scaling>
        <c:delete val="0"/>
        <c:axPos val="b"/>
        <c:majorTickMark val="none"/>
        <c:minorTickMark val="none"/>
        <c:tickLblPos val="nextTo"/>
        <c:crossAx val="2145039384"/>
        <c:crosses val="autoZero"/>
        <c:auto val="1"/>
        <c:lblAlgn val="ctr"/>
        <c:lblOffset val="100"/>
        <c:noMultiLvlLbl val="0"/>
      </c:catAx>
      <c:valAx>
        <c:axId val="21450393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21450364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70D15-6DB0-094B-A5C9-CCE45F10D76D}" type="datetimeFigureOut">
              <a:rPr lang="es-ES" smtClean="0"/>
              <a:t>26/3/16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77F36-8987-4141-B8FD-E8C5A8A7F35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8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D0607-D422-9E4F-8C02-7C2FDD42B184}" type="datetimeFigureOut">
              <a:rPr lang="es-ES" smtClean="0"/>
              <a:t>26/3/16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4AC8-DF7F-2F4F-944F-4C06E4DDCD3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61002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E4AC8-DF7F-2F4F-944F-4C06E4DDCD3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3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Rectángulo 8"/>
          <p:cNvSpPr/>
          <p:nvPr userDrawn="1"/>
        </p:nvSpPr>
        <p:spPr>
          <a:xfrm>
            <a:off x="0" y="292850"/>
            <a:ext cx="9144000" cy="414117"/>
          </a:xfrm>
          <a:prstGeom prst="rect">
            <a:avLst/>
          </a:prstGeom>
          <a:solidFill>
            <a:srgbClr val="81B6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smtClean="0"/>
              <a:t>ICI   62</a:t>
            </a:r>
            <a:r>
              <a:rPr lang="es-ES" sz="1400" baseline="30000" dirty="0" smtClean="0"/>
              <a:t>ND  </a:t>
            </a:r>
            <a:r>
              <a:rPr lang="es-ES" sz="1400" dirty="0" smtClean="0"/>
              <a:t>ANNUAL TECHNICAL CONFERENCE &amp; EXPOSITION – </a:t>
            </a:r>
            <a:r>
              <a:rPr lang="es-ES" sz="1400" dirty="0" err="1" smtClean="0"/>
              <a:t>Schaumburg</a:t>
            </a:r>
            <a:r>
              <a:rPr lang="es-ES" sz="1400" dirty="0" smtClean="0"/>
              <a:t>, </a:t>
            </a:r>
            <a:r>
              <a:rPr lang="es-ES" sz="1400" dirty="0" err="1" smtClean="0"/>
              <a:t>October</a:t>
            </a:r>
            <a:r>
              <a:rPr lang="es-ES" sz="1400" dirty="0" smtClean="0"/>
              <a:t> 18 – 21 , 2015   </a:t>
            </a:r>
            <a:endParaRPr lang="es-ES" sz="1400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2"/>
          <a:srcRect l="47024" r="8433"/>
          <a:stretch/>
        </p:blipFill>
        <p:spPr>
          <a:xfrm>
            <a:off x="7865231" y="0"/>
            <a:ext cx="1274537" cy="9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9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‹Nr.›</a:t>
            </a:fld>
            <a:endParaRPr lang="es-ES"/>
          </a:p>
        </p:txBody>
      </p:sp>
      <p:sp>
        <p:nvSpPr>
          <p:cNvPr id="11" name="Rectángulo 10"/>
          <p:cNvSpPr/>
          <p:nvPr userDrawn="1"/>
        </p:nvSpPr>
        <p:spPr>
          <a:xfrm>
            <a:off x="0" y="292850"/>
            <a:ext cx="9144000" cy="414117"/>
          </a:xfrm>
          <a:prstGeom prst="rect">
            <a:avLst/>
          </a:prstGeom>
          <a:solidFill>
            <a:srgbClr val="81B6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smtClean="0"/>
              <a:t>ICI   62</a:t>
            </a:r>
            <a:r>
              <a:rPr lang="es-ES" sz="1400" baseline="30000" dirty="0" smtClean="0"/>
              <a:t>ND  </a:t>
            </a:r>
            <a:r>
              <a:rPr lang="es-ES" sz="1400" dirty="0" smtClean="0"/>
              <a:t>ANNUAL TECHNICAL CONFERENCE &amp; EXPOSITION – </a:t>
            </a:r>
            <a:r>
              <a:rPr lang="es-ES" sz="1400" dirty="0" err="1" smtClean="0"/>
              <a:t>Schaumburg</a:t>
            </a:r>
            <a:r>
              <a:rPr lang="es-ES" sz="1400" dirty="0" smtClean="0"/>
              <a:t>, </a:t>
            </a:r>
            <a:r>
              <a:rPr lang="es-ES" sz="1400" dirty="0" err="1" smtClean="0"/>
              <a:t>October</a:t>
            </a:r>
            <a:r>
              <a:rPr lang="es-ES" sz="1400" dirty="0" smtClean="0"/>
              <a:t> 18 – 21 , 2015   </a:t>
            </a:r>
            <a:endParaRPr lang="es-ES" sz="1400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 rotWithShape="1">
          <a:blip r:embed="rId2"/>
          <a:srcRect l="47024" r="8433"/>
          <a:stretch/>
        </p:blipFill>
        <p:spPr>
          <a:xfrm>
            <a:off x="7865231" y="0"/>
            <a:ext cx="1274537" cy="9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7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 smtClean="0"/>
              <a:t>20/10/15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03CC0-3CBC-4341-895A-1E769B75F5A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4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290"/>
          <a:stretch/>
        </p:blipFill>
        <p:spPr>
          <a:xfrm>
            <a:off x="63500" y="2189851"/>
            <a:ext cx="9026074" cy="213165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678223" y="4784850"/>
            <a:ext cx="5883410" cy="769441"/>
          </a:xfrm>
          <a:prstGeom prst="rect">
            <a:avLst/>
          </a:prstGeom>
          <a:solidFill>
            <a:srgbClr val="81B641"/>
          </a:solidFill>
        </p:spPr>
        <p:txBody>
          <a:bodyPr wrap="non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PANEL </a:t>
            </a:r>
            <a:r>
              <a:rPr lang="es-ES" sz="32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DISCUSSION</a:t>
            </a:r>
          </a:p>
          <a:p>
            <a:r>
              <a:rPr lang="es-ES" sz="12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A </a:t>
            </a:r>
            <a:r>
              <a:rPr lang="es-ES" sz="1200" dirty="0" err="1" smtClean="0">
                <a:solidFill>
                  <a:schemeClr val="bg1"/>
                </a:solidFill>
                <a:latin typeface="BlairMdITC TT-Medium"/>
                <a:cs typeface="BlairMdITC TT-Medium"/>
              </a:rPr>
              <a:t>proposition</a:t>
            </a:r>
            <a:r>
              <a:rPr lang="es-ES" sz="12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 </a:t>
            </a:r>
            <a:r>
              <a:rPr lang="es-ES" sz="1200" dirty="0" err="1" smtClean="0">
                <a:solidFill>
                  <a:schemeClr val="bg1"/>
                </a:solidFill>
                <a:latin typeface="BlairMdITC TT-Medium"/>
                <a:cs typeface="BlairMdITC TT-Medium"/>
              </a:rPr>
              <a:t>by</a:t>
            </a:r>
            <a:r>
              <a:rPr lang="es-ES" sz="12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 C. Olabe </a:t>
            </a:r>
            <a:r>
              <a:rPr lang="es-ES" sz="1200" dirty="0" smtClean="0">
                <a:solidFill>
                  <a:schemeClr val="bg1"/>
                </a:solidFill>
                <a:latin typeface="BlairMdITC TT-Medium"/>
                <a:cs typeface="BlairMdITC TT-Medium"/>
              </a:rPr>
              <a:t> - EICF </a:t>
            </a:r>
            <a:r>
              <a:rPr lang="es-ES" sz="1200" dirty="0" err="1" smtClean="0">
                <a:solidFill>
                  <a:schemeClr val="bg1"/>
                </a:solidFill>
                <a:latin typeface="BlairMdITC TT-Medium"/>
                <a:cs typeface="BlairMdITC TT-Medium"/>
              </a:rPr>
              <a:t>Executive</a:t>
            </a:r>
            <a:r>
              <a:rPr lang="es-ES" sz="1200" smtClean="0">
                <a:solidFill>
                  <a:schemeClr val="bg1"/>
                </a:solidFill>
                <a:latin typeface="BlairMdITC TT-Medium"/>
                <a:cs typeface="BlairMdITC TT-Medium"/>
              </a:rPr>
              <a:t> Director </a:t>
            </a:r>
            <a:endParaRPr lang="es-ES" sz="1200" dirty="0">
              <a:solidFill>
                <a:schemeClr val="bg1"/>
              </a:solidFill>
              <a:latin typeface="BlairMdITC TT-Medium"/>
              <a:cs typeface="BlairMdITC TT-Medium"/>
            </a:endParaRPr>
          </a:p>
        </p:txBody>
      </p:sp>
    </p:spTree>
    <p:extLst>
      <p:ext uri="{BB962C8B-B14F-4D97-AF65-F5344CB8AC3E}">
        <p14:creationId xmlns:p14="http://schemas.microsoft.com/office/powerpoint/2010/main" val="319530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10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655700" y="1047234"/>
            <a:ext cx="3256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3.</a:t>
            </a:r>
            <a:r>
              <a:rPr lang="es-ES" dirty="0"/>
              <a:t>- </a:t>
            </a:r>
            <a:r>
              <a:rPr lang="es-ES" dirty="0" smtClean="0"/>
              <a:t>THE HISTORICAL EVOLUTION  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6100"/>
            <a:ext cx="9144000" cy="1114602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303333"/>
              </p:ext>
            </p:extLst>
          </p:nvPr>
        </p:nvGraphicFramePr>
        <p:xfrm>
          <a:off x="1536700" y="3517900"/>
          <a:ext cx="5880100" cy="254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991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11</a:t>
            </a:fld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t="21592"/>
          <a:stretch/>
        </p:blipFill>
        <p:spPr>
          <a:xfrm>
            <a:off x="139700" y="1371600"/>
            <a:ext cx="8813340" cy="44005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100" y="4559300"/>
            <a:ext cx="317500" cy="317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0" y="4597400"/>
            <a:ext cx="279400" cy="2794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4635500"/>
            <a:ext cx="292100" cy="2921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4540250"/>
            <a:ext cx="273050" cy="2730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600" y="5010150"/>
            <a:ext cx="285750" cy="28575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225" y="4965700"/>
            <a:ext cx="260350" cy="26035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25" y="5035550"/>
            <a:ext cx="260350" cy="2603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625" y="5118100"/>
            <a:ext cx="260350" cy="2603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949" y="5010150"/>
            <a:ext cx="260350" cy="2603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46" y="4855625"/>
            <a:ext cx="260350" cy="2603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875" y="4987925"/>
            <a:ext cx="260350" cy="26035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124" y="4905375"/>
            <a:ext cx="26035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2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12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46500"/>
            <a:ext cx="1346200" cy="18525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44599"/>
            <a:ext cx="1473200" cy="188871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7900" y="1228317"/>
            <a:ext cx="1384300" cy="19589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686" y="1244598"/>
            <a:ext cx="1398696" cy="19426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650" y="1256831"/>
            <a:ext cx="1403350" cy="1905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1256831"/>
            <a:ext cx="1371600" cy="1905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00" y="3746500"/>
            <a:ext cx="1498600" cy="1905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3746500"/>
            <a:ext cx="1371600" cy="1905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7405" y="3733799"/>
            <a:ext cx="1380745" cy="19177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9800" y="3694069"/>
            <a:ext cx="1397000" cy="19050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7315200" y="3694068"/>
            <a:ext cx="1371600" cy="19574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431800" y="3261236"/>
            <a:ext cx="8596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smtClean="0">
                <a:solidFill>
                  <a:schemeClr val="tx2">
                    <a:lumMod val="75000"/>
                  </a:schemeClr>
                </a:solidFill>
              </a:rPr>
              <a:t>     1ST LONDON              2ND DUSSELDORF           3RD PARIS             4TH AMSTERDAM          5TH FLORENCE  </a:t>
            </a:r>
            <a:endParaRPr lang="es-E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66700" y="5674236"/>
            <a:ext cx="8862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smtClean="0">
                <a:solidFill>
                  <a:schemeClr val="tx2">
                    <a:lumMod val="75000"/>
                  </a:schemeClr>
                </a:solidFill>
              </a:rPr>
              <a:t>     6TH WASHINGTON             7TH MUNICH              8TH LONDON         9TH SAN FRANCISCO   10TH MONTE CARLO  </a:t>
            </a:r>
            <a:endParaRPr lang="es-E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52400" y="774700"/>
            <a:ext cx="219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WCIC PROCEEDINGS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750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 smtClean="0"/>
              <a:t>20/10/15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13</a:t>
            </a:fld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r="52000"/>
          <a:stretch/>
        </p:blipFill>
        <p:spPr>
          <a:xfrm>
            <a:off x="457200" y="1074092"/>
            <a:ext cx="1339850" cy="1935339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425450" y="1077401"/>
            <a:ext cx="1371600" cy="19574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2184400" y="1092198"/>
            <a:ext cx="1371600" cy="19574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215788"/>
            <a:ext cx="1219200" cy="67056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 l="69444" r="5000"/>
          <a:stretch/>
        </p:blipFill>
        <p:spPr>
          <a:xfrm>
            <a:off x="3911600" y="2032635"/>
            <a:ext cx="1231900" cy="964096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3848100" y="1092198"/>
            <a:ext cx="1371600" cy="19574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/>
          <p:cNvSpPr txBox="1"/>
          <p:nvPr/>
        </p:nvSpPr>
        <p:spPr>
          <a:xfrm>
            <a:off x="2460429" y="1320800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800" dirty="0" smtClean="0"/>
              <a:t>12</a:t>
            </a:r>
            <a:r>
              <a:rPr lang="es-ES" sz="800" baseline="30000" dirty="0" smtClean="0"/>
              <a:t>ND</a:t>
            </a:r>
            <a:r>
              <a:rPr lang="es-ES" sz="800" dirty="0" smtClean="0"/>
              <a:t> WCIC</a:t>
            </a:r>
          </a:p>
          <a:p>
            <a:pPr algn="ctr"/>
            <a:r>
              <a:rPr lang="es-ES" sz="800" dirty="0" smtClean="0"/>
              <a:t>PROCEEDINGS </a:t>
            </a:r>
          </a:p>
          <a:p>
            <a:pPr algn="ctr"/>
            <a:endParaRPr lang="es-ES" sz="800" dirty="0"/>
          </a:p>
          <a:p>
            <a:pPr algn="ctr"/>
            <a:r>
              <a:rPr lang="es-ES" sz="800" dirty="0" smtClean="0"/>
              <a:t>DALLAS</a:t>
            </a:r>
          </a:p>
          <a:p>
            <a:pPr algn="ctr"/>
            <a:r>
              <a:rPr lang="es-ES" sz="800" dirty="0" smtClean="0"/>
              <a:t>2008</a:t>
            </a:r>
          </a:p>
          <a:p>
            <a:pPr algn="ctr"/>
            <a:endParaRPr lang="es-ES" sz="8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4110139" y="1320800"/>
            <a:ext cx="82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800" dirty="0" smtClean="0"/>
              <a:t>13</a:t>
            </a:r>
            <a:r>
              <a:rPr lang="es-ES" sz="800" baseline="30000" dirty="0" smtClean="0"/>
              <a:t>RD</a:t>
            </a:r>
            <a:r>
              <a:rPr lang="es-ES" sz="800" dirty="0" smtClean="0"/>
              <a:t> WCIC</a:t>
            </a:r>
          </a:p>
          <a:p>
            <a:pPr algn="ctr"/>
            <a:r>
              <a:rPr lang="es-ES" sz="800" dirty="0" smtClean="0"/>
              <a:t>PROCEEDINGS</a:t>
            </a:r>
          </a:p>
          <a:p>
            <a:pPr algn="ctr"/>
            <a:endParaRPr lang="es-ES" sz="800" dirty="0"/>
          </a:p>
          <a:p>
            <a:pPr algn="ctr"/>
            <a:r>
              <a:rPr lang="es-ES" sz="800" dirty="0" smtClean="0"/>
              <a:t>KYOTO </a:t>
            </a:r>
          </a:p>
          <a:p>
            <a:pPr algn="ctr"/>
            <a:r>
              <a:rPr lang="es-ES" sz="800" dirty="0" smtClean="0"/>
              <a:t>2012</a:t>
            </a:r>
          </a:p>
          <a:p>
            <a:pPr algn="ctr"/>
            <a:endParaRPr lang="es-ES" sz="800" dirty="0"/>
          </a:p>
        </p:txBody>
      </p:sp>
      <p:sp>
        <p:nvSpPr>
          <p:cNvPr id="26" name="Rectángulo 25"/>
          <p:cNvSpPr/>
          <p:nvPr/>
        </p:nvSpPr>
        <p:spPr>
          <a:xfrm>
            <a:off x="6273800" y="3757568"/>
            <a:ext cx="1371600" cy="19574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949" y="4645099"/>
            <a:ext cx="1123302" cy="1031800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6642845" y="3859143"/>
            <a:ext cx="6335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800" dirty="0" smtClean="0"/>
              <a:t>14</a:t>
            </a:r>
            <a:r>
              <a:rPr lang="es-ES" sz="800" baseline="30000" dirty="0" smtClean="0"/>
              <a:t>TH</a:t>
            </a:r>
            <a:r>
              <a:rPr lang="es-ES" sz="800" dirty="0" smtClean="0"/>
              <a:t> WCIC</a:t>
            </a:r>
          </a:p>
          <a:p>
            <a:pPr algn="ctr"/>
            <a:endParaRPr lang="es-ES" sz="800" dirty="0" smtClean="0"/>
          </a:p>
          <a:p>
            <a:pPr algn="ctr"/>
            <a:endParaRPr lang="es-ES" sz="800" dirty="0"/>
          </a:p>
          <a:p>
            <a:pPr algn="ctr"/>
            <a:r>
              <a:rPr lang="es-ES" sz="800" dirty="0" smtClean="0"/>
              <a:t>PARIS</a:t>
            </a:r>
          </a:p>
          <a:p>
            <a:pPr algn="ctr"/>
            <a:endParaRPr lang="es-ES" sz="800" dirty="0"/>
          </a:p>
        </p:txBody>
      </p:sp>
      <p:sp>
        <p:nvSpPr>
          <p:cNvPr id="29" name="CuadroTexto 28"/>
          <p:cNvSpPr txBox="1"/>
          <p:nvPr/>
        </p:nvSpPr>
        <p:spPr>
          <a:xfrm>
            <a:off x="171450" y="3093471"/>
            <a:ext cx="5126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 smtClean="0">
                <a:solidFill>
                  <a:schemeClr val="tx2">
                    <a:lumMod val="75000"/>
                  </a:schemeClr>
                </a:solidFill>
              </a:rPr>
              <a:t>     11ST EDINBURGH           12ND DALLAS              13RD KYOTO  </a:t>
            </a:r>
            <a:endParaRPr lang="es-ES" sz="1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2884167" y="4567029"/>
            <a:ext cx="2335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NEXT DESTINATION 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sym typeface="Wingdings"/>
              </a:rPr>
              <a:t>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97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14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2425700"/>
            <a:ext cx="6299200" cy="19939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12900" y="4763532"/>
            <a:ext cx="580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UNTIL 1980 , WCIC WERE ORGANIZED BY BICTA AND EICF 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62000" y="1308100"/>
            <a:ext cx="592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THE LONG ROAD TO AN ESTABLISHED WCIC ORGANIZATION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0660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15</a:t>
            </a:fld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12900" y="4763532"/>
            <a:ext cx="5769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BY  1980 , ICI AGREED TO ENTER INTO THE WCIC CIRCUIT </a:t>
            </a:r>
          </a:p>
          <a:p>
            <a:pPr algn="ctr"/>
            <a:r>
              <a:rPr lang="es-ES" dirty="0" smtClean="0"/>
              <a:t>BICTA, EICF , ICI 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762000" y="1308100"/>
            <a:ext cx="5923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THE LONG ROAD TO AN ESTABLISHED WCIC ORGANIZATION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2425700"/>
            <a:ext cx="37846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16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8535">
            <a:off x="3333750" y="1304270"/>
            <a:ext cx="2393950" cy="343578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 rot="895359">
            <a:off x="3333750" y="1294527"/>
            <a:ext cx="2381250" cy="34120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38100" y="5012898"/>
            <a:ext cx="895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SOMETIME IN  EARLY 1990s , ICI (HENRY BIDWELL) AND BICTA /EICF (BOB SMART) AGREED THE BASIC GUIDELINES FOR THE RUNNING OF THE WORLD CONFERENCES SUBSEQUENTLY APPROVED BY THE RESPECTIVE BOARDS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1" y="1316971"/>
            <a:ext cx="2425699" cy="342308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08051" y="1261064"/>
            <a:ext cx="2425699" cy="347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128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17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76200" y="4466798"/>
            <a:ext cx="8953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THE GUIDELINES WERE APPLIED UNTIL THE DISCUSSION IN DALLAS TO INTRODUCE INTO THE CIRCUIT THE FAR EAST, BY INCORPORATING THE JFS (JAPAN FOUNDRY SOCIETY)</a:t>
            </a:r>
          </a:p>
          <a:p>
            <a:pPr algn="ctr"/>
            <a:endParaRPr lang="es-ES" sz="1600" dirty="0"/>
          </a:p>
          <a:p>
            <a:pPr algn="ctr"/>
            <a:r>
              <a:rPr lang="es-ES" sz="1600" dirty="0" smtClean="0"/>
              <a:t>CONVERSATIONS LED BY MICHAEL PERRY AND DAVID FORD / C.OLABE </a:t>
            </a:r>
          </a:p>
          <a:p>
            <a:pPr algn="ctr"/>
            <a:r>
              <a:rPr lang="es-ES" sz="1600" dirty="0" smtClean="0"/>
              <a:t>A MEETING IN KRAKOW 2010 (JFS/EICF/EICF) CLOSED THE DEAL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132" y="1905000"/>
            <a:ext cx="5427268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7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18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90500" y="951180"/>
            <a:ext cx="8953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/>
              <a:t>2012 WAS THE FIRST WCIC IN THE FAR EAST </a:t>
            </a:r>
          </a:p>
          <a:p>
            <a:pPr algn="ctr"/>
            <a:endParaRPr lang="es-ES" sz="1600" dirty="0"/>
          </a:p>
          <a:p>
            <a:pPr algn="ctr"/>
            <a:r>
              <a:rPr lang="es-ES" sz="1600" dirty="0" smtClean="0"/>
              <a:t>FROM THEN ONWARDS THE ICI/EICF/JFS DEAL WORKS </a:t>
            </a:r>
          </a:p>
          <a:p>
            <a:pPr algn="ctr"/>
            <a:endParaRPr lang="es-ES" sz="1600" dirty="0"/>
          </a:p>
          <a:p>
            <a:pPr algn="ctr"/>
            <a:r>
              <a:rPr lang="es-ES" sz="1600" dirty="0" smtClean="0"/>
              <a:t>EVERY FOUR YEARS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4582160"/>
            <a:ext cx="8013700" cy="16027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2425700"/>
            <a:ext cx="37846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0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19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4.- 14TH WCIC, PARIS 2016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855" r="3345" b="20134"/>
          <a:stretch/>
        </p:blipFill>
        <p:spPr>
          <a:xfrm>
            <a:off x="3657601" y="1752600"/>
            <a:ext cx="5138506" cy="3417239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3761662" y="3881631"/>
            <a:ext cx="2791538" cy="627515"/>
          </a:xfrm>
          <a:prstGeom prst="ellipse">
            <a:avLst/>
          </a:prstGeom>
          <a:noFill/>
          <a:ln w="381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Copperplate Gothic Bold"/>
              <a:ea typeface="Copperplate Gothic Bold"/>
              <a:cs typeface="Copperplate Gothic Bold"/>
              <a:sym typeface="Copperplate Gothic Bold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73" y="2489200"/>
            <a:ext cx="2693915" cy="24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6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427" y="806112"/>
            <a:ext cx="5932715" cy="544945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483429" y="5633355"/>
            <a:ext cx="898071" cy="589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14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20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LOCATION : LE PALAIS DES CONGRÈS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901" y="1676535"/>
            <a:ext cx="3815878" cy="25398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32" y="2422313"/>
            <a:ext cx="4330968" cy="32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21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LOCATION : LE PALAIS DES CONGRÈS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6653" r="7963"/>
          <a:stretch/>
        </p:blipFill>
        <p:spPr>
          <a:xfrm>
            <a:off x="4241800" y="1526064"/>
            <a:ext cx="4547401" cy="230395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68" y="4412156"/>
            <a:ext cx="7855232" cy="1411888"/>
          </a:xfrm>
          <a:prstGeom prst="rect">
            <a:avLst/>
          </a:prstGeom>
        </p:spPr>
      </p:pic>
      <p:cxnSp>
        <p:nvCxnSpPr>
          <p:cNvPr id="12" name="Conector recto de flecha 11"/>
          <p:cNvCxnSpPr/>
          <p:nvPr/>
        </p:nvCxnSpPr>
        <p:spPr>
          <a:xfrm flipH="1">
            <a:off x="4660904" y="2921000"/>
            <a:ext cx="1701796" cy="232410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arrow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3740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22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6083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LOCATION : LE PALAIS DES CONGRÈS LEVEL 3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2023765"/>
            <a:ext cx="7264400" cy="401221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5099" y="5241396"/>
            <a:ext cx="236200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000"/>
                </a:solidFill>
              </a:defRPr>
            </a:pPr>
            <a:r>
              <a:rPr lang="es-ES" dirty="0" smtClean="0"/>
              <a:t>CONFERENCE ROOMS </a:t>
            </a:r>
            <a:endParaRPr lang="es-ES" dirty="0"/>
          </a:p>
        </p:txBody>
      </p:sp>
      <p:cxnSp>
        <p:nvCxnSpPr>
          <p:cNvPr id="7" name="Conector recto de flecha 6"/>
          <p:cNvCxnSpPr>
            <a:stCxn id="10" idx="3"/>
          </p:cNvCxnSpPr>
          <p:nvPr/>
        </p:nvCxnSpPr>
        <p:spPr>
          <a:xfrm flipV="1">
            <a:off x="2997101" y="4508500"/>
            <a:ext cx="1168499" cy="9226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2997101" y="3738208"/>
            <a:ext cx="3594199" cy="1692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32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23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79121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LOCATION : LE PALAIS DES CONGRÈS LEVEL 3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 smtClean="0"/>
              <a:t>                                  PLENARY SESSIONS : BORDEAUX AMPHITHEATRE</a:t>
            </a:r>
          </a:p>
        </p:txBody>
      </p:sp>
      <p:cxnSp>
        <p:nvCxnSpPr>
          <p:cNvPr id="7" name="Conector recto de flecha 6"/>
          <p:cNvCxnSpPr/>
          <p:nvPr/>
        </p:nvCxnSpPr>
        <p:spPr>
          <a:xfrm flipV="1">
            <a:off x="2997101" y="4508500"/>
            <a:ext cx="1168499" cy="9226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flipV="1">
            <a:off x="2997101" y="3738208"/>
            <a:ext cx="3594199" cy="16929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762" y="2564260"/>
            <a:ext cx="5492938" cy="30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8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24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8039100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LOCATION : LE PALAIS DES CONGRÈS LEVEL 3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                                     ROOM 342A : PARALELL SESSIONS &amp; SEMINARS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207" y="1227435"/>
            <a:ext cx="2951593" cy="16574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86" y="2713062"/>
            <a:ext cx="5519714" cy="30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25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80391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LOCATION : LE PALAIS DES CONGRÈS LEVEL 3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														EXHIBITION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81622"/>
            <a:ext cx="5464082" cy="38421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2145122"/>
            <a:ext cx="2773447" cy="20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1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215" y="929997"/>
            <a:ext cx="6254832" cy="5454451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 smtClean="0"/>
              <a:t>20/10/15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26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8039100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LOCATION </a:t>
            </a:r>
            <a:r>
              <a:rPr lang="es-ES" dirty="0" smtClean="0"/>
              <a:t>:</a:t>
            </a:r>
          </a:p>
          <a:p>
            <a:r>
              <a:rPr lang="es-ES" dirty="0" smtClean="0"/>
              <a:t>LE </a:t>
            </a:r>
            <a:r>
              <a:rPr lang="es-ES" dirty="0" smtClean="0"/>
              <a:t>PALAIS DES </a:t>
            </a:r>
            <a:endParaRPr lang="es-ES" dirty="0" smtClean="0"/>
          </a:p>
          <a:p>
            <a:r>
              <a:rPr lang="es-ES" dirty="0" smtClean="0"/>
              <a:t>CONGRÈS </a:t>
            </a:r>
            <a:r>
              <a:rPr lang="es-ES" dirty="0" smtClean="0"/>
              <a:t>LEVEL 3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                                   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283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 smtClean="0"/>
              <a:t>20/10/15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27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80391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GALA DINNER : CRUISE BY THE RIVE SEINE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                                    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68" y="2158740"/>
            <a:ext cx="5917752" cy="39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4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 smtClean="0"/>
              <a:t>20/10/15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28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8039100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SOCIAL PROGRAMME 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                                   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11500"/>
            <a:ext cx="2643462" cy="25526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169" y="3111500"/>
            <a:ext cx="2912331" cy="23145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896" y="1100435"/>
            <a:ext cx="2222500" cy="333375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4596606"/>
            <a:ext cx="2959100" cy="16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3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14" y="5430468"/>
            <a:ext cx="1543427" cy="1131846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 smtClean="0"/>
              <a:t>20/10/15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29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80391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4.- 14TH WCIC, PARIS </a:t>
            </a:r>
            <a:r>
              <a:rPr lang="es-ES" dirty="0" smtClean="0"/>
              <a:t>2016</a:t>
            </a:r>
            <a:endParaRPr lang="es-ES" dirty="0"/>
          </a:p>
          <a:p>
            <a:endParaRPr lang="es-ES" dirty="0" smtClean="0"/>
          </a:p>
          <a:p>
            <a:r>
              <a:rPr lang="es-ES" dirty="0" smtClean="0"/>
              <a:t>INDUSTRIAL VISITS 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 smtClean="0"/>
              <a:t>                                   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83" y="2264538"/>
            <a:ext cx="3083729" cy="204374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267200" y="226453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400" b="1" dirty="0"/>
              <a:t>CTIF </a:t>
            </a:r>
            <a:r>
              <a:rPr lang="es-ES" sz="1400" b="1" dirty="0" err="1"/>
              <a:t>est</a:t>
            </a:r>
            <a:r>
              <a:rPr lang="es-ES" sz="1400" b="1" dirty="0"/>
              <a:t> un centre de </a:t>
            </a:r>
            <a:r>
              <a:rPr lang="es-ES" sz="1400" b="1" dirty="0" err="1"/>
              <a:t>recherches</a:t>
            </a:r>
            <a:r>
              <a:rPr lang="es-ES" sz="1400" b="1" dirty="0"/>
              <a:t> et </a:t>
            </a:r>
            <a:r>
              <a:rPr lang="es-ES" sz="1400" b="1" dirty="0" err="1"/>
              <a:t>développement</a:t>
            </a:r>
            <a:r>
              <a:rPr lang="es-ES" sz="1400" b="1" dirty="0"/>
              <a:t> </a:t>
            </a:r>
            <a:r>
              <a:rPr lang="es-ES" sz="1400" b="1" dirty="0" err="1"/>
              <a:t>français</a:t>
            </a:r>
            <a:r>
              <a:rPr lang="es-ES" sz="1400" b="1" dirty="0"/>
              <a:t> </a:t>
            </a:r>
            <a:r>
              <a:rPr lang="es-ES" sz="1400" b="1" dirty="0" err="1"/>
              <a:t>spécialisé</a:t>
            </a:r>
            <a:r>
              <a:rPr lang="es-ES" sz="1400" b="1" dirty="0"/>
              <a:t> en </a:t>
            </a:r>
            <a:r>
              <a:rPr lang="es-ES" sz="1400" b="1" dirty="0" err="1"/>
              <a:t>fonderie</a:t>
            </a:r>
            <a:r>
              <a:rPr lang="es-ES" sz="1400" b="1" dirty="0"/>
              <a:t> et en </a:t>
            </a:r>
            <a:r>
              <a:rPr lang="es-ES" sz="1400" b="1" dirty="0" err="1"/>
              <a:t>matériaux</a:t>
            </a:r>
            <a:r>
              <a:rPr lang="es-ES" sz="1400" b="1" dirty="0"/>
              <a:t> et </a:t>
            </a:r>
            <a:r>
              <a:rPr lang="es-ES" sz="1400" b="1" dirty="0" err="1"/>
              <a:t>produits</a:t>
            </a:r>
            <a:r>
              <a:rPr lang="es-ES" sz="1400" b="1" dirty="0"/>
              <a:t> </a:t>
            </a:r>
            <a:r>
              <a:rPr lang="es-ES" sz="1400" b="1" dirty="0" err="1"/>
              <a:t>métalliques</a:t>
            </a:r>
            <a:r>
              <a:rPr lang="es-ES" sz="1400" b="1" dirty="0"/>
              <a:t>. Au </a:t>
            </a:r>
            <a:r>
              <a:rPr lang="es-ES" sz="1400" b="1" dirty="0" err="1"/>
              <a:t>cœur</a:t>
            </a:r>
            <a:r>
              <a:rPr lang="es-ES" sz="1400" b="1" dirty="0"/>
              <a:t> de la </a:t>
            </a:r>
            <a:r>
              <a:rPr lang="es-ES" sz="1400" b="1" dirty="0" err="1"/>
              <a:t>filière</a:t>
            </a:r>
            <a:r>
              <a:rPr lang="es-ES" sz="1400" b="1" dirty="0"/>
              <a:t> de </a:t>
            </a:r>
            <a:r>
              <a:rPr lang="es-ES" sz="1400" b="1" dirty="0" err="1"/>
              <a:t>transformation</a:t>
            </a:r>
            <a:r>
              <a:rPr lang="es-ES" sz="1400" b="1" dirty="0"/>
              <a:t> des </a:t>
            </a:r>
            <a:r>
              <a:rPr lang="es-ES" sz="1400" b="1" dirty="0" err="1"/>
              <a:t>matériaux</a:t>
            </a:r>
            <a:r>
              <a:rPr lang="es-ES" sz="1400" b="1" dirty="0"/>
              <a:t>, </a:t>
            </a:r>
            <a:r>
              <a:rPr lang="es-ES" sz="1400" b="1" dirty="0" err="1"/>
              <a:t>il</a:t>
            </a:r>
            <a:r>
              <a:rPr lang="es-ES" sz="1400" b="1" dirty="0"/>
              <a:t> </a:t>
            </a:r>
            <a:r>
              <a:rPr lang="es-ES" sz="1400" b="1" dirty="0" err="1"/>
              <a:t>œuvre</a:t>
            </a:r>
            <a:r>
              <a:rPr lang="es-ES" sz="1400" b="1" dirty="0"/>
              <a:t> en </a:t>
            </a:r>
            <a:r>
              <a:rPr lang="es-ES" sz="1400" b="1" dirty="0" err="1"/>
              <a:t>permanence</a:t>
            </a:r>
            <a:r>
              <a:rPr lang="es-ES" sz="1400" b="1" dirty="0"/>
              <a:t> </a:t>
            </a:r>
            <a:r>
              <a:rPr lang="es-ES" sz="1400" b="1" dirty="0" err="1"/>
              <a:t>à</a:t>
            </a:r>
            <a:r>
              <a:rPr lang="es-ES" sz="1400" b="1" dirty="0"/>
              <a:t> </a:t>
            </a:r>
            <a:r>
              <a:rPr lang="es-ES" sz="1400" b="1" dirty="0" err="1"/>
              <a:t>relier</a:t>
            </a:r>
            <a:r>
              <a:rPr lang="es-ES" sz="1400" b="1" dirty="0"/>
              <a:t> la </a:t>
            </a:r>
            <a:r>
              <a:rPr lang="es-ES" sz="1400" b="1" dirty="0" err="1"/>
              <a:t>recherche</a:t>
            </a:r>
            <a:r>
              <a:rPr lang="es-ES" sz="1400" b="1" dirty="0"/>
              <a:t> </a:t>
            </a:r>
            <a:r>
              <a:rPr lang="es-ES" sz="1400" b="1" dirty="0" err="1"/>
              <a:t>appliquée</a:t>
            </a:r>
            <a:r>
              <a:rPr lang="es-ES" sz="1400" b="1" dirty="0"/>
              <a:t> </a:t>
            </a:r>
            <a:r>
              <a:rPr lang="es-ES" sz="1400" b="1" dirty="0" err="1"/>
              <a:t>au</a:t>
            </a:r>
            <a:r>
              <a:rPr lang="es-ES" sz="1400" b="1" dirty="0"/>
              <a:t> monde </a:t>
            </a:r>
            <a:r>
              <a:rPr lang="es-ES" sz="1400" b="1" dirty="0" err="1"/>
              <a:t>industriel</a:t>
            </a:r>
            <a:r>
              <a:rPr lang="es-ES" sz="1400" b="1" dirty="0"/>
              <a:t>.</a:t>
            </a:r>
            <a:endParaRPr lang="es-ES" sz="1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4718" y="1100435"/>
            <a:ext cx="1594366" cy="129727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3961061"/>
            <a:ext cx="4413445" cy="16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3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376714" y="2086428"/>
            <a:ext cx="39421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latin typeface="Baskerville"/>
                <a:cs typeface="Baskerville"/>
              </a:rPr>
              <a:t>THE WORLD CONFERENCE </a:t>
            </a:r>
          </a:p>
          <a:p>
            <a:endParaRPr lang="es-ES" dirty="0">
              <a:latin typeface="Baskerville"/>
              <a:cs typeface="Baskerville"/>
            </a:endParaRPr>
          </a:p>
          <a:p>
            <a:r>
              <a:rPr lang="es-ES" dirty="0" smtClean="0">
                <a:latin typeface="Baskerville"/>
                <a:cs typeface="Baskerville"/>
              </a:rPr>
              <a:t>1.- ORIGIN </a:t>
            </a:r>
          </a:p>
          <a:p>
            <a:r>
              <a:rPr lang="es-ES" dirty="0" smtClean="0">
                <a:latin typeface="Baskerville"/>
                <a:cs typeface="Baskerville"/>
              </a:rPr>
              <a:t>2.- PURPOSE &amp; SCOPE</a:t>
            </a:r>
          </a:p>
          <a:p>
            <a:r>
              <a:rPr lang="es-ES" dirty="0" smtClean="0">
                <a:latin typeface="Baskerville"/>
                <a:cs typeface="Baskerville"/>
              </a:rPr>
              <a:t>3.- THE HISTORICAL EVOLUTION</a:t>
            </a:r>
          </a:p>
          <a:p>
            <a:r>
              <a:rPr lang="es-ES" dirty="0" smtClean="0">
                <a:latin typeface="Baskerville"/>
                <a:cs typeface="Baskerville"/>
              </a:rPr>
              <a:t>4.- 14TH WCIC, PARIS 2016</a:t>
            </a:r>
          </a:p>
          <a:p>
            <a:r>
              <a:rPr lang="es-ES" dirty="0" smtClean="0">
                <a:latin typeface="Baskerville"/>
                <a:cs typeface="Baskerville"/>
              </a:rPr>
              <a:t>5.- WHY PARTICIPATE</a:t>
            </a:r>
          </a:p>
          <a:p>
            <a:r>
              <a:rPr lang="es-ES" dirty="0" smtClean="0">
                <a:latin typeface="Baskerville"/>
                <a:cs typeface="Baskerville"/>
              </a:rPr>
              <a:t>6.- HOW TO PARTICIPATE</a:t>
            </a:r>
          </a:p>
        </p:txBody>
      </p:sp>
    </p:spTree>
    <p:extLst>
      <p:ext uri="{BB962C8B-B14F-4D97-AF65-F5344CB8AC3E}">
        <p14:creationId xmlns:p14="http://schemas.microsoft.com/office/powerpoint/2010/main" val="386302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30</a:t>
            </a:fld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304800" y="1100435"/>
            <a:ext cx="77724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5.- WHY </a:t>
            </a:r>
            <a:r>
              <a:rPr lang="es-ES" dirty="0" smtClean="0"/>
              <a:t>PARTICIPATE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s-ES" dirty="0"/>
              <a:t>WCIC  are </a:t>
            </a:r>
            <a:r>
              <a:rPr lang="es-ES" dirty="0" err="1"/>
              <a:t>unique</a:t>
            </a:r>
            <a:r>
              <a:rPr lang="es-ES" dirty="0"/>
              <a:t> </a:t>
            </a:r>
            <a:r>
              <a:rPr lang="es-ES" dirty="0" err="1"/>
              <a:t>opportunities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IC </a:t>
            </a:r>
            <a:r>
              <a:rPr lang="es-ES" dirty="0" err="1"/>
              <a:t>stakeholders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combine :</a:t>
            </a:r>
          </a:p>
          <a:p>
            <a:pPr marL="285750" indent="-285750">
              <a:buFont typeface="Wingdings" charset="2"/>
              <a:buChar char="u"/>
            </a:pPr>
            <a:endParaRPr lang="es-ES" dirty="0" smtClean="0"/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smtClean="0"/>
              <a:t>Global </a:t>
            </a:r>
            <a:r>
              <a:rPr lang="es-ES" sz="1600" dirty="0" err="1" smtClean="0"/>
              <a:t>market</a:t>
            </a:r>
            <a:r>
              <a:rPr lang="es-ES" sz="1600" dirty="0" smtClean="0"/>
              <a:t> </a:t>
            </a:r>
            <a:r>
              <a:rPr lang="es-ES" sz="1600" dirty="0" err="1" smtClean="0"/>
              <a:t>statistics</a:t>
            </a:r>
            <a:endParaRPr lang="es-ES" sz="1600" dirty="0" smtClean="0"/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smtClean="0"/>
              <a:t>Global </a:t>
            </a:r>
            <a:r>
              <a:rPr lang="es-ES" sz="1600" dirty="0" err="1" smtClean="0"/>
              <a:t>market</a:t>
            </a:r>
            <a:r>
              <a:rPr lang="es-ES" sz="1600" dirty="0" smtClean="0"/>
              <a:t> </a:t>
            </a:r>
            <a:r>
              <a:rPr lang="es-ES" sz="1600" dirty="0" err="1" smtClean="0"/>
              <a:t>trends</a:t>
            </a:r>
            <a:r>
              <a:rPr lang="es-ES" sz="1600" dirty="0" smtClean="0"/>
              <a:t> and </a:t>
            </a:r>
            <a:r>
              <a:rPr lang="es-ES" sz="1600" dirty="0" err="1" smtClean="0"/>
              <a:t>demand</a:t>
            </a:r>
            <a:r>
              <a:rPr lang="es-ES" sz="1600" dirty="0" smtClean="0"/>
              <a:t> </a:t>
            </a:r>
            <a:r>
              <a:rPr lang="es-ES" sz="1600" dirty="0" err="1" smtClean="0"/>
              <a:t>evolution</a:t>
            </a:r>
            <a:r>
              <a:rPr lang="es-ES" sz="1600" dirty="0" smtClean="0"/>
              <a:t> </a:t>
            </a:r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Customer</a:t>
            </a:r>
            <a:r>
              <a:rPr lang="es-ES" sz="1600" dirty="0" smtClean="0"/>
              <a:t> </a:t>
            </a:r>
            <a:r>
              <a:rPr lang="es-ES" sz="1600" dirty="0" err="1" smtClean="0"/>
              <a:t>voice</a:t>
            </a:r>
            <a:r>
              <a:rPr lang="es-ES" sz="1600" dirty="0" smtClean="0"/>
              <a:t> </a:t>
            </a:r>
            <a:r>
              <a:rPr lang="es-ES" sz="1600" dirty="0" err="1" smtClean="0"/>
              <a:t>listening</a:t>
            </a:r>
            <a:r>
              <a:rPr lang="es-ES" sz="1600" dirty="0" smtClean="0"/>
              <a:t> </a:t>
            </a:r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State</a:t>
            </a:r>
            <a:r>
              <a:rPr lang="es-ES" sz="1600" dirty="0" smtClean="0"/>
              <a:t> of </a:t>
            </a:r>
            <a:r>
              <a:rPr lang="es-ES" sz="1600" dirty="0" err="1" smtClean="0"/>
              <a:t>the</a:t>
            </a:r>
            <a:r>
              <a:rPr lang="es-ES" sz="1600" dirty="0" smtClean="0"/>
              <a:t> art </a:t>
            </a:r>
            <a:r>
              <a:rPr lang="es-ES" sz="1600" dirty="0" err="1" smtClean="0"/>
              <a:t>technologies</a:t>
            </a:r>
            <a:r>
              <a:rPr lang="es-ES" sz="1600" dirty="0" smtClean="0"/>
              <a:t> </a:t>
            </a:r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Alternative</a:t>
            </a:r>
            <a:r>
              <a:rPr lang="es-ES" sz="1600" dirty="0" smtClean="0"/>
              <a:t> </a:t>
            </a:r>
            <a:r>
              <a:rPr lang="es-ES" sz="1600" dirty="0" err="1" smtClean="0"/>
              <a:t>technologies</a:t>
            </a:r>
            <a:r>
              <a:rPr lang="es-ES" sz="1600" dirty="0" smtClean="0"/>
              <a:t> </a:t>
            </a:r>
            <a:r>
              <a:rPr lang="es-ES" sz="1600" dirty="0" err="1" smtClean="0"/>
              <a:t>evolution</a:t>
            </a:r>
            <a:r>
              <a:rPr lang="es-ES" sz="1600" dirty="0" smtClean="0"/>
              <a:t> </a:t>
            </a:r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Process</a:t>
            </a:r>
            <a:r>
              <a:rPr lang="es-ES" sz="1600" dirty="0" smtClean="0"/>
              <a:t> </a:t>
            </a:r>
            <a:r>
              <a:rPr lang="es-ES" sz="1600" dirty="0" err="1" smtClean="0"/>
              <a:t>equipment</a:t>
            </a:r>
            <a:r>
              <a:rPr lang="es-ES" sz="1600" dirty="0" smtClean="0"/>
              <a:t> </a:t>
            </a:r>
            <a:r>
              <a:rPr lang="es-ES" sz="1600" dirty="0" err="1" smtClean="0"/>
              <a:t>innovations</a:t>
            </a:r>
            <a:endParaRPr lang="es-ES" sz="1600" dirty="0" smtClean="0"/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Product</a:t>
            </a:r>
            <a:r>
              <a:rPr lang="es-ES" sz="1600" dirty="0" smtClean="0"/>
              <a:t> </a:t>
            </a:r>
            <a:r>
              <a:rPr lang="es-ES" sz="1600" dirty="0" err="1" smtClean="0"/>
              <a:t>materiel</a:t>
            </a:r>
            <a:r>
              <a:rPr lang="es-ES" sz="1600" dirty="0" smtClean="0"/>
              <a:t> </a:t>
            </a:r>
            <a:r>
              <a:rPr lang="es-ES" sz="1600" dirty="0" err="1" smtClean="0"/>
              <a:t>innovations</a:t>
            </a:r>
            <a:endParaRPr lang="es-ES" sz="1600" dirty="0" smtClean="0"/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smtClean="0"/>
              <a:t>Management </a:t>
            </a:r>
            <a:r>
              <a:rPr lang="es-ES" sz="1600" dirty="0" err="1" smtClean="0"/>
              <a:t>techniques</a:t>
            </a:r>
            <a:endParaRPr lang="es-ES" sz="1600" dirty="0" smtClean="0"/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Information</a:t>
            </a:r>
            <a:r>
              <a:rPr lang="es-ES" sz="1600" dirty="0" smtClean="0"/>
              <a:t> </a:t>
            </a:r>
            <a:r>
              <a:rPr lang="es-ES" sz="1600" dirty="0" err="1" smtClean="0"/>
              <a:t>Technology</a:t>
            </a:r>
            <a:r>
              <a:rPr lang="es-ES" sz="1600" dirty="0" smtClean="0"/>
              <a:t> </a:t>
            </a:r>
            <a:r>
              <a:rPr lang="es-ES" sz="1600" dirty="0" err="1" smtClean="0"/>
              <a:t>Applications</a:t>
            </a:r>
            <a:endParaRPr lang="es-ES" sz="1600" dirty="0" smtClean="0"/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Process</a:t>
            </a:r>
            <a:r>
              <a:rPr lang="es-ES" sz="1600" dirty="0" smtClean="0"/>
              <a:t> </a:t>
            </a:r>
            <a:r>
              <a:rPr lang="es-ES" sz="1600" dirty="0" err="1" smtClean="0"/>
              <a:t>Modeling</a:t>
            </a:r>
            <a:r>
              <a:rPr lang="es-ES" sz="1600" dirty="0" smtClean="0"/>
              <a:t> Software &amp; </a:t>
            </a:r>
            <a:r>
              <a:rPr lang="es-ES" sz="1600" dirty="0" err="1" smtClean="0"/>
              <a:t>Database</a:t>
            </a:r>
            <a:r>
              <a:rPr lang="es-ES" sz="1600" dirty="0" smtClean="0"/>
              <a:t> </a:t>
            </a:r>
            <a:r>
              <a:rPr lang="es-ES" sz="1600" dirty="0" err="1" smtClean="0"/>
              <a:t>build</a:t>
            </a:r>
            <a:r>
              <a:rPr lang="es-ES" sz="1600" dirty="0" smtClean="0"/>
              <a:t> up</a:t>
            </a:r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Research</a:t>
            </a:r>
            <a:r>
              <a:rPr lang="es-ES" sz="1600" dirty="0" smtClean="0"/>
              <a:t> </a:t>
            </a:r>
            <a:r>
              <a:rPr lang="es-ES" sz="1600" dirty="0" err="1" smtClean="0"/>
              <a:t>projects</a:t>
            </a:r>
            <a:r>
              <a:rPr lang="es-ES" sz="1600" dirty="0" smtClean="0"/>
              <a:t> </a:t>
            </a:r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smtClean="0"/>
              <a:t>Social </a:t>
            </a:r>
            <a:r>
              <a:rPr lang="es-ES" sz="1600" dirty="0" err="1" smtClean="0"/>
              <a:t>responsibility</a:t>
            </a:r>
            <a:r>
              <a:rPr lang="es-ES" sz="1600" dirty="0" smtClean="0"/>
              <a:t> </a:t>
            </a:r>
            <a:r>
              <a:rPr lang="es-ES" sz="1600" dirty="0" err="1" smtClean="0"/>
              <a:t>trends</a:t>
            </a:r>
            <a:r>
              <a:rPr lang="es-ES" sz="1600" dirty="0" smtClean="0"/>
              <a:t> and </a:t>
            </a:r>
            <a:r>
              <a:rPr lang="es-ES" sz="1600" dirty="0" err="1" smtClean="0"/>
              <a:t>application</a:t>
            </a:r>
            <a:endParaRPr lang="es-ES" sz="1600" dirty="0" smtClean="0"/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Networking</a:t>
            </a:r>
            <a:r>
              <a:rPr lang="es-ES" sz="1600" dirty="0" smtClean="0"/>
              <a:t> </a:t>
            </a:r>
          </a:p>
          <a:p>
            <a:pPr marL="742950" lvl="1" indent="-285750">
              <a:buFont typeface="Wingdings" charset="2"/>
              <a:buChar char="u"/>
            </a:pPr>
            <a:r>
              <a:rPr lang="es-ES" sz="1600" dirty="0" err="1" smtClean="0"/>
              <a:t>Socializing</a:t>
            </a:r>
            <a:r>
              <a:rPr lang="es-ES" sz="1600" dirty="0" smtClean="0"/>
              <a:t> 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5352"/>
          <a:stretch/>
        </p:blipFill>
        <p:spPr>
          <a:xfrm>
            <a:off x="6019800" y="2692400"/>
            <a:ext cx="2479116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02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4</a:t>
            </a:fld>
            <a:endParaRPr lang="es-ES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1676400" y="2100590"/>
            <a:ext cx="0" cy="3276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1676400" y="5377190"/>
            <a:ext cx="533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477000" y="5377190"/>
            <a:ext cx="5081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2015</a:t>
            </a:r>
            <a:endParaRPr lang="es-ES" sz="11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181600" y="5377190"/>
            <a:ext cx="6395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1930…</a:t>
            </a:r>
            <a:endParaRPr lang="es-ES" sz="1100" dirty="0"/>
          </a:p>
        </p:txBody>
      </p:sp>
      <p:sp>
        <p:nvSpPr>
          <p:cNvPr id="9" name="Forma libre 8"/>
          <p:cNvSpPr/>
          <p:nvPr/>
        </p:nvSpPr>
        <p:spPr>
          <a:xfrm rot="21436323">
            <a:off x="2022231" y="2557790"/>
            <a:ext cx="4591538" cy="2481385"/>
          </a:xfrm>
          <a:custGeom>
            <a:avLst/>
            <a:gdLst>
              <a:gd name="connsiteX0" fmla="*/ 0 w 4591538"/>
              <a:gd name="connsiteY0" fmla="*/ 2432538 h 2481385"/>
              <a:gd name="connsiteX1" fmla="*/ 508000 w 4591538"/>
              <a:gd name="connsiteY1" fmla="*/ 2432538 h 2481385"/>
              <a:gd name="connsiteX2" fmla="*/ 996461 w 4591538"/>
              <a:gd name="connsiteY2" fmla="*/ 2452077 h 2481385"/>
              <a:gd name="connsiteX3" fmla="*/ 2207846 w 4591538"/>
              <a:gd name="connsiteY3" fmla="*/ 2481385 h 2481385"/>
              <a:gd name="connsiteX4" fmla="*/ 3194538 w 4591538"/>
              <a:gd name="connsiteY4" fmla="*/ 2471615 h 2481385"/>
              <a:gd name="connsiteX5" fmla="*/ 3360615 w 4591538"/>
              <a:gd name="connsiteY5" fmla="*/ 2461846 h 2481385"/>
              <a:gd name="connsiteX6" fmla="*/ 3429000 w 4591538"/>
              <a:gd name="connsiteY6" fmla="*/ 2442308 h 2481385"/>
              <a:gd name="connsiteX7" fmla="*/ 3458307 w 4591538"/>
              <a:gd name="connsiteY7" fmla="*/ 2422769 h 2481385"/>
              <a:gd name="connsiteX8" fmla="*/ 3507154 w 4591538"/>
              <a:gd name="connsiteY8" fmla="*/ 2373923 h 2481385"/>
              <a:gd name="connsiteX9" fmla="*/ 3536461 w 4591538"/>
              <a:gd name="connsiteY9" fmla="*/ 2354385 h 2481385"/>
              <a:gd name="connsiteX10" fmla="*/ 3575538 w 4591538"/>
              <a:gd name="connsiteY10" fmla="*/ 2266462 h 2481385"/>
              <a:gd name="connsiteX11" fmla="*/ 3595077 w 4591538"/>
              <a:gd name="connsiteY11" fmla="*/ 2188308 h 2481385"/>
              <a:gd name="connsiteX12" fmla="*/ 3614615 w 4591538"/>
              <a:gd name="connsiteY12" fmla="*/ 2159000 h 2481385"/>
              <a:gd name="connsiteX13" fmla="*/ 3663461 w 4591538"/>
              <a:gd name="connsiteY13" fmla="*/ 2032000 h 2481385"/>
              <a:gd name="connsiteX14" fmla="*/ 3722077 w 4591538"/>
              <a:gd name="connsiteY14" fmla="*/ 1924538 h 2481385"/>
              <a:gd name="connsiteX15" fmla="*/ 3731846 w 4591538"/>
              <a:gd name="connsiteY15" fmla="*/ 1895231 h 2481385"/>
              <a:gd name="connsiteX16" fmla="*/ 3800231 w 4591538"/>
              <a:gd name="connsiteY16" fmla="*/ 1768231 h 2481385"/>
              <a:gd name="connsiteX17" fmla="*/ 3829538 w 4591538"/>
              <a:gd name="connsiteY17" fmla="*/ 1729154 h 2481385"/>
              <a:gd name="connsiteX18" fmla="*/ 3868615 w 4591538"/>
              <a:gd name="connsiteY18" fmla="*/ 1651000 h 2481385"/>
              <a:gd name="connsiteX19" fmla="*/ 3888154 w 4591538"/>
              <a:gd name="connsiteY19" fmla="*/ 1621692 h 2481385"/>
              <a:gd name="connsiteX20" fmla="*/ 3897923 w 4591538"/>
              <a:gd name="connsiteY20" fmla="*/ 1592385 h 2481385"/>
              <a:gd name="connsiteX21" fmla="*/ 3917461 w 4591538"/>
              <a:gd name="connsiteY21" fmla="*/ 1563077 h 2481385"/>
              <a:gd name="connsiteX22" fmla="*/ 3966307 w 4591538"/>
              <a:gd name="connsiteY22" fmla="*/ 1484923 h 2481385"/>
              <a:gd name="connsiteX23" fmla="*/ 3985846 w 4591538"/>
              <a:gd name="connsiteY23" fmla="*/ 1455615 h 2481385"/>
              <a:gd name="connsiteX24" fmla="*/ 3995615 w 4591538"/>
              <a:gd name="connsiteY24" fmla="*/ 1426308 h 2481385"/>
              <a:gd name="connsiteX25" fmla="*/ 4064000 w 4591538"/>
              <a:gd name="connsiteY25" fmla="*/ 1338385 h 2481385"/>
              <a:gd name="connsiteX26" fmla="*/ 4093307 w 4591538"/>
              <a:gd name="connsiteY26" fmla="*/ 1279769 h 2481385"/>
              <a:gd name="connsiteX27" fmla="*/ 4103077 w 4591538"/>
              <a:gd name="connsiteY27" fmla="*/ 1250462 h 2481385"/>
              <a:gd name="connsiteX28" fmla="*/ 4122615 w 4591538"/>
              <a:gd name="connsiteY28" fmla="*/ 1221154 h 2481385"/>
              <a:gd name="connsiteX29" fmla="*/ 4142154 w 4591538"/>
              <a:gd name="connsiteY29" fmla="*/ 1172308 h 2481385"/>
              <a:gd name="connsiteX30" fmla="*/ 4151923 w 4591538"/>
              <a:gd name="connsiteY30" fmla="*/ 1143000 h 2481385"/>
              <a:gd name="connsiteX31" fmla="*/ 4171461 w 4591538"/>
              <a:gd name="connsiteY31" fmla="*/ 1113692 h 2481385"/>
              <a:gd name="connsiteX32" fmla="*/ 4200769 w 4591538"/>
              <a:gd name="connsiteY32" fmla="*/ 1055077 h 2481385"/>
              <a:gd name="connsiteX33" fmla="*/ 4230077 w 4591538"/>
              <a:gd name="connsiteY33" fmla="*/ 986692 h 2481385"/>
              <a:gd name="connsiteX34" fmla="*/ 4239846 w 4591538"/>
              <a:gd name="connsiteY34" fmla="*/ 957385 h 2481385"/>
              <a:gd name="connsiteX35" fmla="*/ 4269154 w 4591538"/>
              <a:gd name="connsiteY35" fmla="*/ 928077 h 2481385"/>
              <a:gd name="connsiteX36" fmla="*/ 4308231 w 4591538"/>
              <a:gd name="connsiteY36" fmla="*/ 840154 h 2481385"/>
              <a:gd name="connsiteX37" fmla="*/ 4337538 w 4591538"/>
              <a:gd name="connsiteY37" fmla="*/ 781538 h 2481385"/>
              <a:gd name="connsiteX38" fmla="*/ 4366846 w 4591538"/>
              <a:gd name="connsiteY38" fmla="*/ 722923 h 2481385"/>
              <a:gd name="connsiteX39" fmla="*/ 4376615 w 4591538"/>
              <a:gd name="connsiteY39" fmla="*/ 693615 h 2481385"/>
              <a:gd name="connsiteX40" fmla="*/ 4396154 w 4591538"/>
              <a:gd name="connsiteY40" fmla="*/ 674077 h 2481385"/>
              <a:gd name="connsiteX41" fmla="*/ 4425461 w 4591538"/>
              <a:gd name="connsiteY41" fmla="*/ 586154 h 2481385"/>
              <a:gd name="connsiteX42" fmla="*/ 4435231 w 4591538"/>
              <a:gd name="connsiteY42" fmla="*/ 556846 h 2481385"/>
              <a:gd name="connsiteX43" fmla="*/ 4454769 w 4591538"/>
              <a:gd name="connsiteY43" fmla="*/ 527538 h 2481385"/>
              <a:gd name="connsiteX44" fmla="*/ 4484077 w 4591538"/>
              <a:gd name="connsiteY44" fmla="*/ 478692 h 2481385"/>
              <a:gd name="connsiteX45" fmla="*/ 4503615 w 4591538"/>
              <a:gd name="connsiteY45" fmla="*/ 420077 h 2481385"/>
              <a:gd name="connsiteX46" fmla="*/ 4513384 w 4591538"/>
              <a:gd name="connsiteY46" fmla="*/ 390769 h 2481385"/>
              <a:gd name="connsiteX47" fmla="*/ 4532923 w 4591538"/>
              <a:gd name="connsiteY47" fmla="*/ 273538 h 2481385"/>
              <a:gd name="connsiteX48" fmla="*/ 4542692 w 4591538"/>
              <a:gd name="connsiteY48" fmla="*/ 244231 h 2481385"/>
              <a:gd name="connsiteX49" fmla="*/ 4552461 w 4591538"/>
              <a:gd name="connsiteY49" fmla="*/ 185615 h 2481385"/>
              <a:gd name="connsiteX50" fmla="*/ 4591538 w 4591538"/>
              <a:gd name="connsiteY50" fmla="*/ 58615 h 2481385"/>
              <a:gd name="connsiteX51" fmla="*/ 4591538 w 4591538"/>
              <a:gd name="connsiteY51" fmla="*/ 0 h 248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591538" h="2481385">
                <a:moveTo>
                  <a:pt x="0" y="2432538"/>
                </a:moveTo>
                <a:cubicBezTo>
                  <a:pt x="211580" y="2402313"/>
                  <a:pt x="57496" y="2420524"/>
                  <a:pt x="508000" y="2432538"/>
                </a:cubicBezTo>
                <a:cubicBezTo>
                  <a:pt x="877400" y="2442389"/>
                  <a:pt x="696014" y="2438822"/>
                  <a:pt x="996461" y="2452077"/>
                </a:cubicBezTo>
                <a:cubicBezTo>
                  <a:pt x="1655974" y="2481173"/>
                  <a:pt x="1398665" y="2470737"/>
                  <a:pt x="2207846" y="2481385"/>
                </a:cubicBezTo>
                <a:lnTo>
                  <a:pt x="3194538" y="2471615"/>
                </a:lnTo>
                <a:cubicBezTo>
                  <a:pt x="3249985" y="2470675"/>
                  <a:pt x="3305410" y="2467103"/>
                  <a:pt x="3360615" y="2461846"/>
                </a:cubicBezTo>
                <a:cubicBezTo>
                  <a:pt x="3377788" y="2460210"/>
                  <a:pt x="3411416" y="2448169"/>
                  <a:pt x="3429000" y="2442308"/>
                </a:cubicBezTo>
                <a:cubicBezTo>
                  <a:pt x="3438769" y="2435795"/>
                  <a:pt x="3449471" y="2430501"/>
                  <a:pt x="3458307" y="2422769"/>
                </a:cubicBezTo>
                <a:cubicBezTo>
                  <a:pt x="3475636" y="2407606"/>
                  <a:pt x="3487995" y="2386696"/>
                  <a:pt x="3507154" y="2373923"/>
                </a:cubicBezTo>
                <a:lnTo>
                  <a:pt x="3536461" y="2354385"/>
                </a:lnTo>
                <a:cubicBezTo>
                  <a:pt x="3559713" y="2284631"/>
                  <a:pt x="3544576" y="2312906"/>
                  <a:pt x="3575538" y="2266462"/>
                </a:cubicBezTo>
                <a:cubicBezTo>
                  <a:pt x="3582051" y="2240411"/>
                  <a:pt x="3580182" y="2210651"/>
                  <a:pt x="3595077" y="2188308"/>
                </a:cubicBezTo>
                <a:cubicBezTo>
                  <a:pt x="3601590" y="2178539"/>
                  <a:pt x="3610099" y="2169838"/>
                  <a:pt x="3614615" y="2159000"/>
                </a:cubicBezTo>
                <a:cubicBezTo>
                  <a:pt x="3652613" y="2067805"/>
                  <a:pt x="3628182" y="2093738"/>
                  <a:pt x="3663461" y="2032000"/>
                </a:cubicBezTo>
                <a:cubicBezTo>
                  <a:pt x="3692001" y="1982055"/>
                  <a:pt x="3695500" y="2004270"/>
                  <a:pt x="3722077" y="1924538"/>
                </a:cubicBezTo>
                <a:cubicBezTo>
                  <a:pt x="3725333" y="1914769"/>
                  <a:pt x="3727585" y="1904605"/>
                  <a:pt x="3731846" y="1895231"/>
                </a:cubicBezTo>
                <a:cubicBezTo>
                  <a:pt x="3749649" y="1856063"/>
                  <a:pt x="3775342" y="1805565"/>
                  <a:pt x="3800231" y="1768231"/>
                </a:cubicBezTo>
                <a:cubicBezTo>
                  <a:pt x="3809263" y="1754684"/>
                  <a:pt x="3820506" y="1742701"/>
                  <a:pt x="3829538" y="1729154"/>
                </a:cubicBezTo>
                <a:cubicBezTo>
                  <a:pt x="3910787" y="1607280"/>
                  <a:pt x="3827546" y="1733138"/>
                  <a:pt x="3868615" y="1651000"/>
                </a:cubicBezTo>
                <a:cubicBezTo>
                  <a:pt x="3873866" y="1640498"/>
                  <a:pt x="3881641" y="1631461"/>
                  <a:pt x="3888154" y="1621692"/>
                </a:cubicBezTo>
                <a:cubicBezTo>
                  <a:pt x="3891410" y="1611923"/>
                  <a:pt x="3893318" y="1601595"/>
                  <a:pt x="3897923" y="1592385"/>
                </a:cubicBezTo>
                <a:cubicBezTo>
                  <a:pt x="3903174" y="1581883"/>
                  <a:pt x="3911158" y="1572983"/>
                  <a:pt x="3917461" y="1563077"/>
                </a:cubicBezTo>
                <a:cubicBezTo>
                  <a:pt x="3933954" y="1537159"/>
                  <a:pt x="3949814" y="1510841"/>
                  <a:pt x="3966307" y="1484923"/>
                </a:cubicBezTo>
                <a:cubicBezTo>
                  <a:pt x="3972611" y="1475017"/>
                  <a:pt x="3985846" y="1455615"/>
                  <a:pt x="3985846" y="1455615"/>
                </a:cubicBezTo>
                <a:cubicBezTo>
                  <a:pt x="3989102" y="1445846"/>
                  <a:pt x="3990614" y="1435310"/>
                  <a:pt x="3995615" y="1426308"/>
                </a:cubicBezTo>
                <a:cubicBezTo>
                  <a:pt x="4024829" y="1373722"/>
                  <a:pt x="4028399" y="1373985"/>
                  <a:pt x="4064000" y="1338385"/>
                </a:cubicBezTo>
                <a:cubicBezTo>
                  <a:pt x="4088551" y="1264729"/>
                  <a:pt x="4055436" y="1355510"/>
                  <a:pt x="4093307" y="1279769"/>
                </a:cubicBezTo>
                <a:cubicBezTo>
                  <a:pt x="4097912" y="1270559"/>
                  <a:pt x="4098472" y="1259672"/>
                  <a:pt x="4103077" y="1250462"/>
                </a:cubicBezTo>
                <a:cubicBezTo>
                  <a:pt x="4108328" y="1239960"/>
                  <a:pt x="4117364" y="1231656"/>
                  <a:pt x="4122615" y="1221154"/>
                </a:cubicBezTo>
                <a:cubicBezTo>
                  <a:pt x="4130457" y="1205469"/>
                  <a:pt x="4135997" y="1188728"/>
                  <a:pt x="4142154" y="1172308"/>
                </a:cubicBezTo>
                <a:cubicBezTo>
                  <a:pt x="4145770" y="1162666"/>
                  <a:pt x="4147318" y="1152211"/>
                  <a:pt x="4151923" y="1143000"/>
                </a:cubicBezTo>
                <a:cubicBezTo>
                  <a:pt x="4157174" y="1132498"/>
                  <a:pt x="4166210" y="1124194"/>
                  <a:pt x="4171461" y="1113692"/>
                </a:cubicBezTo>
                <a:cubicBezTo>
                  <a:pt x="4211908" y="1032800"/>
                  <a:pt x="4144775" y="1139070"/>
                  <a:pt x="4200769" y="1055077"/>
                </a:cubicBezTo>
                <a:cubicBezTo>
                  <a:pt x="4221100" y="973751"/>
                  <a:pt x="4196344" y="1054157"/>
                  <a:pt x="4230077" y="986692"/>
                </a:cubicBezTo>
                <a:cubicBezTo>
                  <a:pt x="4234682" y="977482"/>
                  <a:pt x="4234134" y="965953"/>
                  <a:pt x="4239846" y="957385"/>
                </a:cubicBezTo>
                <a:cubicBezTo>
                  <a:pt x="4247510" y="945889"/>
                  <a:pt x="4259385" y="937846"/>
                  <a:pt x="4269154" y="928077"/>
                </a:cubicBezTo>
                <a:cubicBezTo>
                  <a:pt x="4292405" y="858323"/>
                  <a:pt x="4277268" y="886598"/>
                  <a:pt x="4308231" y="840154"/>
                </a:cubicBezTo>
                <a:cubicBezTo>
                  <a:pt x="4332785" y="766491"/>
                  <a:pt x="4299664" y="857287"/>
                  <a:pt x="4337538" y="781538"/>
                </a:cubicBezTo>
                <a:cubicBezTo>
                  <a:pt x="4377980" y="700653"/>
                  <a:pt x="4310855" y="806908"/>
                  <a:pt x="4366846" y="722923"/>
                </a:cubicBezTo>
                <a:cubicBezTo>
                  <a:pt x="4370102" y="713154"/>
                  <a:pt x="4371317" y="702445"/>
                  <a:pt x="4376615" y="693615"/>
                </a:cubicBezTo>
                <a:cubicBezTo>
                  <a:pt x="4381354" y="685717"/>
                  <a:pt x="4392343" y="682462"/>
                  <a:pt x="4396154" y="674077"/>
                </a:cubicBezTo>
                <a:cubicBezTo>
                  <a:pt x="4408938" y="645953"/>
                  <a:pt x="4415692" y="615462"/>
                  <a:pt x="4425461" y="586154"/>
                </a:cubicBezTo>
                <a:cubicBezTo>
                  <a:pt x="4428717" y="576385"/>
                  <a:pt x="4429519" y="565414"/>
                  <a:pt x="4435231" y="556846"/>
                </a:cubicBezTo>
                <a:cubicBezTo>
                  <a:pt x="4441744" y="547077"/>
                  <a:pt x="4449518" y="538040"/>
                  <a:pt x="4454769" y="527538"/>
                </a:cubicBezTo>
                <a:cubicBezTo>
                  <a:pt x="4480132" y="476812"/>
                  <a:pt x="4445914" y="516855"/>
                  <a:pt x="4484077" y="478692"/>
                </a:cubicBezTo>
                <a:lnTo>
                  <a:pt x="4503615" y="420077"/>
                </a:lnTo>
                <a:lnTo>
                  <a:pt x="4513384" y="390769"/>
                </a:lnTo>
                <a:cubicBezTo>
                  <a:pt x="4518897" y="352179"/>
                  <a:pt x="4523402" y="311625"/>
                  <a:pt x="4532923" y="273538"/>
                </a:cubicBezTo>
                <a:cubicBezTo>
                  <a:pt x="4535420" y="263548"/>
                  <a:pt x="4539436" y="254000"/>
                  <a:pt x="4542692" y="244231"/>
                </a:cubicBezTo>
                <a:cubicBezTo>
                  <a:pt x="4545948" y="224692"/>
                  <a:pt x="4547249" y="204725"/>
                  <a:pt x="4552461" y="185615"/>
                </a:cubicBezTo>
                <a:cubicBezTo>
                  <a:pt x="4566437" y="134372"/>
                  <a:pt x="4591538" y="119274"/>
                  <a:pt x="4591538" y="58615"/>
                </a:cubicBezTo>
                <a:lnTo>
                  <a:pt x="4591538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1905000" y="5453390"/>
            <a:ext cx="8746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100" dirty="0" smtClean="0"/>
              <a:t>3000 BC…</a:t>
            </a:r>
            <a:endParaRPr lang="es-ES" sz="11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300959" y="990600"/>
            <a:ext cx="6137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smtClean="0"/>
              <a:t>AN ANCIENT TECHNOLOGY DEVOTED MOSTLY TO ART &amp; DECORATION</a:t>
            </a:r>
          </a:p>
          <a:p>
            <a:pPr algn="ctr"/>
            <a:r>
              <a:rPr lang="es-ES" sz="1600" dirty="0" smtClean="0"/>
              <a:t>PROVIDES THE SOLUTION TO THE JET ENGINE…</a:t>
            </a:r>
          </a:p>
          <a:p>
            <a:pPr algn="ctr"/>
            <a:r>
              <a:rPr lang="es-ES" sz="1600" dirty="0" smtClean="0"/>
              <a:t>AND BEYOND………  </a:t>
            </a:r>
            <a:endParaRPr lang="es-ES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85800" y="202439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" dirty="0" smtClean="0"/>
              <a:t>TECH DEVELOPMENT</a:t>
            </a:r>
            <a:endParaRPr lang="es-ES" sz="7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781800" y="5300990"/>
            <a:ext cx="1066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" dirty="0" smtClean="0"/>
              <a:t>TIMELINE</a:t>
            </a:r>
            <a:endParaRPr lang="es-ES" sz="7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657600"/>
            <a:ext cx="629966" cy="11303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993573">
            <a:off x="5713046" y="2399433"/>
            <a:ext cx="783569" cy="42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4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5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1112496"/>
            <a:ext cx="6184900" cy="486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79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6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8" y="3657599"/>
            <a:ext cx="1499360" cy="22490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b="21595"/>
          <a:stretch/>
        </p:blipFill>
        <p:spPr>
          <a:xfrm>
            <a:off x="2078284" y="1131026"/>
            <a:ext cx="6388142" cy="47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7</a:t>
            </a:fld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57200" y="1161534"/>
            <a:ext cx="7772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1.- ORIGIN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r>
              <a:rPr lang="es-ES" dirty="0" smtClean="0"/>
              <a:t>INDUSTRIES AND ASSOCIATIONS ORGANIZE CONFERENCES COMBINING SPEAKERS FROM ALL THE INDUSTRIALIZED WORLD  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65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8</a:t>
            </a:fld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457200" y="1161534"/>
            <a:ext cx="7772400" cy="674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2.- PURPOSE &amp; SCOPE </a:t>
            </a:r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algn="ctr"/>
            <a:r>
              <a:rPr lang="es-ES" dirty="0" smtClean="0"/>
              <a:t>THE </a:t>
            </a:r>
            <a:r>
              <a:rPr lang="es-ES" dirty="0"/>
              <a:t>INTERCHANGE OF EXPERIENCES AND KNOWLEDGE WITHIN A BROADER </a:t>
            </a:r>
            <a:r>
              <a:rPr lang="es-ES" dirty="0" smtClean="0"/>
              <a:t>HORIZON</a:t>
            </a:r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TO SUPPORT BOOSTING ON THEIR OWN DEVELOPMENT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TO IDENTIFY THE STATE OF THE ART 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TO UNDERSTAND MARKETS DEVELOPMENT</a:t>
            </a:r>
          </a:p>
          <a:p>
            <a:pPr algn="ctr"/>
            <a:endParaRPr lang="es-ES" dirty="0"/>
          </a:p>
          <a:p>
            <a:pPr algn="ctr"/>
            <a:r>
              <a:rPr lang="es-ES" dirty="0" smtClean="0"/>
              <a:t>WITH A GLOBAL PERSPECTIVE</a:t>
            </a:r>
          </a:p>
          <a:p>
            <a:pPr algn="ctr"/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740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smtClean="0"/>
              <a:t>20/10/15</a:t>
            </a:r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14th World Conference in Investment Casting  - Paris, April 17-20, 2016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03CC0-3CBC-4341-895A-1E769B75F5AE}" type="slidenum">
              <a:rPr lang="es-ES" smtClean="0"/>
              <a:t>9</a:t>
            </a:fld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698500" y="1333500"/>
            <a:ext cx="8166100" cy="4970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r>
              <a:rPr lang="es-ES" dirty="0" err="1" smtClean="0"/>
              <a:t>Early</a:t>
            </a:r>
            <a:r>
              <a:rPr lang="es-ES" dirty="0" smtClean="0"/>
              <a:t> </a:t>
            </a:r>
            <a:r>
              <a:rPr lang="es-ES" dirty="0" err="1" smtClean="0"/>
              <a:t>Investment</a:t>
            </a:r>
            <a:r>
              <a:rPr lang="es-ES" dirty="0" smtClean="0"/>
              <a:t> Casting </a:t>
            </a:r>
            <a:r>
              <a:rPr lang="es-ES" dirty="0" err="1" smtClean="0"/>
              <a:t>Associations</a:t>
            </a:r>
            <a:r>
              <a:rPr lang="es-ES" dirty="0" smtClean="0"/>
              <a:t>, relate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industrialized</a:t>
            </a:r>
            <a:r>
              <a:rPr lang="es-ES" dirty="0" smtClean="0"/>
              <a:t> </a:t>
            </a:r>
            <a:r>
              <a:rPr lang="es-ES" dirty="0" err="1" smtClean="0"/>
              <a:t>world</a:t>
            </a:r>
            <a:r>
              <a:rPr lang="es-ES" dirty="0" smtClean="0"/>
              <a:t> :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pPr marL="342900" indent="-342900">
              <a:buAutoNum type="arabicPlain" startAt="1953"/>
            </a:pPr>
            <a:r>
              <a:rPr lang="es-ES" dirty="0" smtClean="0"/>
              <a:t>    USA 	</a:t>
            </a:r>
            <a:r>
              <a:rPr lang="es-ES" dirty="0"/>
              <a:t>	</a:t>
            </a:r>
            <a:r>
              <a:rPr lang="es-ES" dirty="0" smtClean="0"/>
              <a:t>INVESTMENT CASTING INSTITUTE 				  ICI</a:t>
            </a:r>
          </a:p>
          <a:p>
            <a:pPr marL="342900" indent="-342900">
              <a:buAutoNum type="arabicPlain" startAt="1953"/>
            </a:pPr>
            <a:endParaRPr lang="es-ES" dirty="0"/>
          </a:p>
          <a:p>
            <a:r>
              <a:rPr lang="es-ES" dirty="0" smtClean="0"/>
              <a:t>1956    EUROPE    	EUROPEAN INVESTMENT CASTER´S ASSOCIATION 	  EICA</a:t>
            </a:r>
          </a:p>
          <a:p>
            <a:pPr marL="342900" indent="-342900">
              <a:buAutoNum type="arabicPlain" startAt="1957"/>
            </a:pPr>
            <a:endParaRPr lang="es-ES" dirty="0"/>
          </a:p>
          <a:p>
            <a:pPr marL="342900" indent="-342900">
              <a:buAutoNum type="arabicPlain" startAt="1957"/>
            </a:pPr>
            <a:r>
              <a:rPr lang="es-ES" dirty="0" smtClean="0"/>
              <a:t>    UK 		BRITISH INVESTMENT CASTING TRADE ASSCIATION    BICTA</a:t>
            </a:r>
          </a:p>
          <a:p>
            <a:pPr marL="342900" indent="-342900">
              <a:buAutoNum type="arabicPlain" startAt="1957"/>
            </a:pPr>
            <a:endParaRPr lang="es-ES" dirty="0"/>
          </a:p>
          <a:p>
            <a:pPr marL="342900" indent="-342900">
              <a:buAutoNum type="arabicPlain" startAt="1964"/>
            </a:pPr>
            <a:r>
              <a:rPr lang="es-ES" dirty="0" smtClean="0"/>
              <a:t>    EUROPE 	EUROPEAN INVESTMENT CASTER´S FEDERATION       EICF </a:t>
            </a:r>
          </a:p>
          <a:p>
            <a:pPr marL="342900" indent="-342900">
              <a:buAutoNum type="arabicPlain" startAt="1964"/>
            </a:pPr>
            <a:endParaRPr lang="es-ES" dirty="0"/>
          </a:p>
          <a:p>
            <a:pPr marL="342900" indent="-342900">
              <a:buAutoNum type="arabicPlain" startAt="2009"/>
            </a:pPr>
            <a:r>
              <a:rPr lang="es-ES" dirty="0" smtClean="0"/>
              <a:t>    JAPAN        JAPAN FOUNDRY SOCIETY *						  JFS</a:t>
            </a:r>
          </a:p>
          <a:p>
            <a:pPr marL="342900" indent="-342900">
              <a:buAutoNum type="arabicPlain" startAt="2009"/>
            </a:pPr>
            <a:endParaRPr lang="es-ES" dirty="0"/>
          </a:p>
          <a:p>
            <a:pPr marL="342900" indent="-342900">
              <a:buAutoNum type="arabicPlain" startAt="2009"/>
            </a:pPr>
            <a:endParaRPr lang="es-ES" dirty="0" smtClean="0"/>
          </a:p>
          <a:p>
            <a:r>
              <a:rPr lang="es-ES" sz="1100" dirty="0" smtClean="0"/>
              <a:t>*JFS INTEGRATED IN 2009 ALL EXISTING CASTING ASSOCIATIONS IN JAPAN </a:t>
            </a:r>
            <a:endParaRPr lang="es-ES" sz="1100" dirty="0"/>
          </a:p>
        </p:txBody>
      </p:sp>
      <p:sp>
        <p:nvSpPr>
          <p:cNvPr id="6" name="Rectángulo 5"/>
          <p:cNvSpPr/>
          <p:nvPr/>
        </p:nvSpPr>
        <p:spPr>
          <a:xfrm>
            <a:off x="655700" y="1047234"/>
            <a:ext cx="3256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3.</a:t>
            </a:r>
            <a:r>
              <a:rPr lang="es-ES" dirty="0"/>
              <a:t>- </a:t>
            </a:r>
            <a:r>
              <a:rPr lang="es-ES" dirty="0" smtClean="0"/>
              <a:t>THE HISTORICAL EVOLUTION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9379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</TotalTime>
  <Words>1275</Words>
  <Application>Microsoft Macintosh PowerPoint</Application>
  <PresentationFormat>Presentación en pantalla (4:3)</PresentationFormat>
  <Paragraphs>357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Olabe </dc:creator>
  <cp:lastModifiedBy>Carlos Olabe </cp:lastModifiedBy>
  <cp:revision>56</cp:revision>
  <dcterms:created xsi:type="dcterms:W3CDTF">2015-09-19T16:21:51Z</dcterms:created>
  <dcterms:modified xsi:type="dcterms:W3CDTF">2016-03-26T12:55:52Z</dcterms:modified>
</cp:coreProperties>
</file>